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17" r:id="rId3"/>
    <p:sldId id="323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9966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E4E81F-A13C-4217-854E-B3A6B356DC9F}" v="1" dt="2025-05-06T16:24:46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251" autoAdjust="0"/>
  </p:normalViewPr>
  <p:slideViewPr>
    <p:cSldViewPr snapToGrid="0">
      <p:cViewPr>
        <p:scale>
          <a:sx n="150" d="100"/>
          <a:sy n="150" d="100"/>
        </p:scale>
        <p:origin x="-1867" y="-2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lle POMAN DE CHANGY" userId="fc5811c1-2814-45bb-ab67-7829039b5b34" providerId="ADAL" clId="{4CE4E81F-A13C-4217-854E-B3A6B356DC9F}"/>
    <pc:docChg chg="custSel delSld modSld">
      <pc:chgData name="Camille POMAN DE CHANGY" userId="fc5811c1-2814-45bb-ab67-7829039b5b34" providerId="ADAL" clId="{4CE4E81F-A13C-4217-854E-B3A6B356DC9F}" dt="2025-05-06T16:25:27.503" v="15" actId="14100"/>
      <pc:docMkLst>
        <pc:docMk/>
      </pc:docMkLst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2386037365" sldId="256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1878495748" sldId="257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2985149944" sldId="258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3447087328" sldId="259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2222372751" sldId="318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1698265148" sldId="319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3826693925" sldId="320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1536237005" sldId="321"/>
        </pc:sldMkLst>
      </pc:sldChg>
      <pc:sldChg chg="del">
        <pc:chgData name="Camille POMAN DE CHANGY" userId="fc5811c1-2814-45bb-ab67-7829039b5b34" providerId="ADAL" clId="{4CE4E81F-A13C-4217-854E-B3A6B356DC9F}" dt="2025-05-06T16:20:40.759" v="0" actId="2696"/>
        <pc:sldMkLst>
          <pc:docMk/>
          <pc:sldMk cId="732317481" sldId="322"/>
        </pc:sldMkLst>
      </pc:sldChg>
      <pc:sldChg chg="delSp modSp mod">
        <pc:chgData name="Camille POMAN DE CHANGY" userId="fc5811c1-2814-45bb-ab67-7829039b5b34" providerId="ADAL" clId="{4CE4E81F-A13C-4217-854E-B3A6B356DC9F}" dt="2025-05-06T16:25:27.503" v="15" actId="14100"/>
        <pc:sldMkLst>
          <pc:docMk/>
          <pc:sldMk cId="3896119050" sldId="323"/>
        </pc:sldMkLst>
        <pc:cxnChg chg="mod">
          <ac:chgData name="Camille POMAN DE CHANGY" userId="fc5811c1-2814-45bb-ab67-7829039b5b34" providerId="ADAL" clId="{4CE4E81F-A13C-4217-854E-B3A6B356DC9F}" dt="2025-05-06T16:24:46.215" v="7"/>
          <ac:cxnSpMkLst>
            <pc:docMk/>
            <pc:sldMk cId="3896119050" sldId="323"/>
            <ac:cxnSpMk id="40" creationId="{527AE78E-1A1B-C5A7-9B46-D4EBDF53822B}"/>
          </ac:cxnSpMkLst>
        </pc:cxnChg>
        <pc:cxnChg chg="del">
          <ac:chgData name="Camille POMAN DE CHANGY" userId="fc5811c1-2814-45bb-ab67-7829039b5b34" providerId="ADAL" clId="{4CE4E81F-A13C-4217-854E-B3A6B356DC9F}" dt="2025-05-06T16:24:09.841" v="5" actId="478"/>
          <ac:cxnSpMkLst>
            <pc:docMk/>
            <pc:sldMk cId="3896119050" sldId="323"/>
            <ac:cxnSpMk id="46" creationId="{EC1C5D74-8127-9A1D-1AD8-9CCCA1B01E9D}"/>
          </ac:cxnSpMkLst>
        </pc:cxnChg>
        <pc:cxnChg chg="mod">
          <ac:chgData name="Camille POMAN DE CHANGY" userId="fc5811c1-2814-45bb-ab67-7829039b5b34" providerId="ADAL" clId="{4CE4E81F-A13C-4217-854E-B3A6B356DC9F}" dt="2025-05-06T16:25:27.503" v="15" actId="14100"/>
          <ac:cxnSpMkLst>
            <pc:docMk/>
            <pc:sldMk cId="3896119050" sldId="323"/>
            <ac:cxnSpMk id="55" creationId="{24D6E1BA-3084-E4A4-45D7-D433C9B197A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A1D7-FEEE-4D5B-9E65-79AEADA755A2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9C331-4D6A-4FF2-9506-5DC6F78761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11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39738" y="1252538"/>
            <a:ext cx="6010275" cy="33813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24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5721FC-0210-4E70-9046-CB957D03C813}" type="slidenum">
              <a:rPr kumimoji="0" lang="fr-FR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24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493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4E578-82EE-4F02-67E8-04044F7F7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252ECCC-6816-FB45-BF75-D6AC9F884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5EF27AD-9F3C-275C-34EF-9B03120356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Avantages : Les services rémunérateurs sont rassemblés la salle d’interprétation est rattachée à la billetterie.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Inconvénients </a:t>
            </a:r>
            <a:r>
              <a:rPr lang="fr-FR"/>
              <a:t>: Les </a:t>
            </a:r>
            <a:r>
              <a:rPr lang="fr-FR" dirty="0"/>
              <a:t>flux de circulation autour de ces espaces doivent </a:t>
            </a:r>
            <a:r>
              <a:rPr lang="fr-FR"/>
              <a:t>être clarifiés.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83ADF88-91B4-9BB9-AC7C-8FD8C819B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B9C331-4D6A-4FF2-9506-5DC6F787613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301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Relationship Id="rId4" Type="http://schemas.openxmlformats.org/officeDocument/2006/relationships/image" Target="../media/image6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image" Target="../media/image8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FDDAA5-EF9A-9FD6-6DCE-95A317AA69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600456B-875A-4F64-4E9F-82F8E6B55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99F30D-42EE-FB63-5492-33A04E38C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1C354B-5C7D-0438-1053-D2FF6BE1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6B8DF4-84DD-2B68-82FB-BE94CA7AC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26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F2537-BC86-E7A3-B32C-33D75FD90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6CF0A1-1C00-5F54-6FFE-A8D4396AF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489CFC-74F0-9E90-6632-6CA3D7A60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19BE5E-3641-4A42-168E-CC5955A5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3858A4-FBD3-50E2-D533-71FB3B3E6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07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5C531AD-07BB-1110-4B16-F3C6E4E58C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C414129-C34A-E09D-42D8-F9EA5D525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9DA9B0-7212-FC25-515E-7A12FB88B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8F847F-3D1B-0AC1-B824-DF2BB0422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7C6BEA-7CC7-2BD6-D067-07FDD4E6E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012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8CEC46C-3589-4973-8CB1-1EC962917A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" y="-17249"/>
            <a:ext cx="12191825" cy="68579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0C5EE01-F973-4120-91B8-34CAA765DB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242" y="2091436"/>
            <a:ext cx="8909130" cy="1080000"/>
          </a:xfrm>
        </p:spPr>
        <p:txBody>
          <a:bodyPr anchor="b"/>
          <a:lstStyle>
            <a:lvl1pPr algn="l">
              <a:defRPr sz="33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0AEA671-FC71-4FFA-B81F-CABE73D6E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9242" y="3101728"/>
            <a:ext cx="8909130" cy="900000"/>
          </a:xfrm>
        </p:spPr>
        <p:txBody>
          <a:bodyPr anchor="t"/>
          <a:lstStyle>
            <a:lvl1pPr marL="0" indent="0" algn="l">
              <a:buNone/>
              <a:defRPr sz="2566" b="1" cap="none" baseline="0">
                <a:solidFill>
                  <a:schemeClr val="tx2"/>
                </a:solidFill>
              </a:defRPr>
            </a:lvl1pPr>
            <a:lvl2pPr marL="419070" indent="0" algn="ctr">
              <a:buNone/>
              <a:defRPr sz="1833"/>
            </a:lvl2pPr>
            <a:lvl3pPr marL="838139" indent="0" algn="ctr">
              <a:buNone/>
              <a:defRPr sz="1650"/>
            </a:lvl3pPr>
            <a:lvl4pPr marL="1257209" indent="0" algn="ctr">
              <a:buNone/>
              <a:defRPr sz="1467"/>
            </a:lvl4pPr>
            <a:lvl5pPr marL="1676278" indent="0" algn="ctr">
              <a:buNone/>
              <a:defRPr sz="1467"/>
            </a:lvl5pPr>
            <a:lvl6pPr marL="2095348" indent="0" algn="ctr">
              <a:buNone/>
              <a:defRPr sz="1467"/>
            </a:lvl6pPr>
            <a:lvl7pPr marL="2514417" indent="0" algn="ctr">
              <a:buNone/>
              <a:defRPr sz="1467"/>
            </a:lvl7pPr>
            <a:lvl8pPr marL="2933487" indent="0" algn="ctr">
              <a:buNone/>
              <a:defRPr sz="1467"/>
            </a:lvl8pPr>
            <a:lvl9pPr marL="3352556" indent="0" algn="ctr">
              <a:buNone/>
              <a:defRPr sz="1467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705036-BB83-2A43-9F6D-5752802E0C3F}"/>
              </a:ext>
            </a:extLst>
          </p:cNvPr>
          <p:cNvSpPr/>
          <p:nvPr userDrawn="1"/>
        </p:nvSpPr>
        <p:spPr>
          <a:xfrm>
            <a:off x="468090" y="5262868"/>
            <a:ext cx="2435531" cy="15951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DB0C34A-5E19-4006-A517-13DC10E0F3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90" y="5184750"/>
            <a:ext cx="2429270" cy="1656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5672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2">
            <a:extLst>
              <a:ext uri="{FF2B5EF4-FFF2-40B4-BE49-F238E27FC236}">
                <a16:creationId xmlns:a16="http://schemas.microsoft.com/office/drawing/2014/main" id="{4EA309FE-335C-4778-9DE1-27AE605D197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7" y="4"/>
            <a:ext cx="12191738" cy="6857999"/>
          </a:xfrm>
          <a:solidFill>
            <a:schemeClr val="bg1">
              <a:lumMod val="95000"/>
            </a:schemeClr>
          </a:solidFill>
        </p:spPr>
        <p:txBody>
          <a:bodyPr tIns="900000" bIns="46800" anchor="t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0A22D75-D31C-48B1-BC38-8F8FDA090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9242" y="2091436"/>
            <a:ext cx="8909130" cy="1080000"/>
          </a:xfrm>
        </p:spPr>
        <p:txBody>
          <a:bodyPr anchor="b"/>
          <a:lstStyle>
            <a:lvl1pPr algn="l">
              <a:defRPr sz="33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14A589BE-0BDA-4EFC-8A5B-3AFB7BC02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9242" y="3101728"/>
            <a:ext cx="8909130" cy="900000"/>
          </a:xfrm>
        </p:spPr>
        <p:txBody>
          <a:bodyPr anchor="t"/>
          <a:lstStyle>
            <a:lvl1pPr marL="0" indent="0" algn="l">
              <a:buNone/>
              <a:defRPr sz="2566" b="1" cap="none" baseline="0">
                <a:solidFill>
                  <a:schemeClr val="tx2"/>
                </a:solidFill>
              </a:defRPr>
            </a:lvl1pPr>
            <a:lvl2pPr marL="419070" indent="0" algn="ctr">
              <a:buNone/>
              <a:defRPr sz="1833"/>
            </a:lvl2pPr>
            <a:lvl3pPr marL="838139" indent="0" algn="ctr">
              <a:buNone/>
              <a:defRPr sz="1650"/>
            </a:lvl3pPr>
            <a:lvl4pPr marL="1257209" indent="0" algn="ctr">
              <a:buNone/>
              <a:defRPr sz="1467"/>
            </a:lvl4pPr>
            <a:lvl5pPr marL="1676278" indent="0" algn="ctr">
              <a:buNone/>
              <a:defRPr sz="1467"/>
            </a:lvl5pPr>
            <a:lvl6pPr marL="2095348" indent="0" algn="ctr">
              <a:buNone/>
              <a:defRPr sz="1467"/>
            </a:lvl6pPr>
            <a:lvl7pPr marL="2514417" indent="0" algn="ctr">
              <a:buNone/>
              <a:defRPr sz="1467"/>
            </a:lvl7pPr>
            <a:lvl8pPr marL="2933487" indent="0" algn="ctr">
              <a:buNone/>
              <a:defRPr sz="1467"/>
            </a:lvl8pPr>
            <a:lvl9pPr marL="3352556" indent="0" algn="ctr">
              <a:buNone/>
              <a:defRPr sz="1467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434A1F19-1512-4469-AB14-CC50FD52A3B3}"/>
              </a:ext>
            </a:extLst>
          </p:cNvPr>
          <p:cNvSpPr txBox="1">
            <a:spLocks/>
          </p:cNvSpPr>
          <p:nvPr userDrawn="1"/>
        </p:nvSpPr>
        <p:spPr>
          <a:xfrm>
            <a:off x="8596932" y="6695024"/>
            <a:ext cx="3600000" cy="18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33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2C5697"/>
                </a:solidFill>
              </a:rPr>
              <a:t>BILAN MARKETING ET PUBLICS 2020 - site de Port-Louis - </a:t>
            </a:r>
            <a:fld id="{D3A10FB5-0667-4B27-8F45-95CDFE9CA7E1}" type="slidenum">
              <a:rPr lang="fr-FR" sz="800" smtClean="0">
                <a:solidFill>
                  <a:srgbClr val="2C5697"/>
                </a:solidFill>
              </a:rPr>
              <a:t>‹N°›</a:t>
            </a:fld>
            <a:endParaRPr lang="fr-FR" sz="800" dirty="0">
              <a:solidFill>
                <a:srgbClr val="2C56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80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B759E5-88B8-554D-AE61-321290FCBE96}"/>
              </a:ext>
            </a:extLst>
          </p:cNvPr>
          <p:cNvSpPr/>
          <p:nvPr userDrawn="1"/>
        </p:nvSpPr>
        <p:spPr>
          <a:xfrm>
            <a:off x="5783580" y="0"/>
            <a:ext cx="640842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E3FFBA-D9C5-497E-9F7F-E80F568DF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594CA-3C40-4991-8A60-FEF72D30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F01B40AC-0242-2742-95EE-B9B8F91E9581}" type="datetime1">
              <a:rPr lang="fr-FR" smtClean="0"/>
              <a:t>06/05/2025</a:t>
            </a:fld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0A22D75-D31C-48B1-BC38-8F8FDA090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" y="0"/>
            <a:ext cx="8389620" cy="788670"/>
          </a:xfrm>
        </p:spPr>
        <p:txBody>
          <a:bodyPr anchor="b"/>
          <a:lstStyle>
            <a:lvl1pPr algn="l">
              <a:defRPr sz="33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14A589BE-0BDA-4EFC-8A5B-3AFB7BC026C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7170" y="788670"/>
            <a:ext cx="8389620" cy="525780"/>
          </a:xfrm>
        </p:spPr>
        <p:txBody>
          <a:bodyPr anchor="t"/>
          <a:lstStyle>
            <a:lvl1pPr marL="0" indent="0" algn="l">
              <a:buNone/>
              <a:defRPr sz="2400" b="1" cap="none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19070" indent="0" algn="ctr">
              <a:buNone/>
              <a:defRPr sz="1833"/>
            </a:lvl2pPr>
            <a:lvl3pPr marL="838139" indent="0" algn="ctr">
              <a:buNone/>
              <a:defRPr sz="1650"/>
            </a:lvl3pPr>
            <a:lvl4pPr marL="1257209" indent="0" algn="ctr">
              <a:buNone/>
              <a:defRPr sz="1467"/>
            </a:lvl4pPr>
            <a:lvl5pPr marL="1676278" indent="0" algn="ctr">
              <a:buNone/>
              <a:defRPr sz="1467"/>
            </a:lvl5pPr>
            <a:lvl6pPr marL="2095348" indent="0" algn="ctr">
              <a:buNone/>
              <a:defRPr sz="1467"/>
            </a:lvl6pPr>
            <a:lvl7pPr marL="2514417" indent="0" algn="ctr">
              <a:buNone/>
              <a:defRPr sz="1467"/>
            </a:lvl7pPr>
            <a:lvl8pPr marL="2933487" indent="0" algn="ctr">
              <a:buNone/>
              <a:defRPr sz="1467"/>
            </a:lvl8pPr>
            <a:lvl9pPr marL="3352556" indent="0" algn="ctr">
              <a:buNone/>
              <a:defRPr sz="1467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5526138-06AA-7948-9F9E-84E3D61401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518" y="657225"/>
            <a:ext cx="5669982" cy="5543550"/>
          </a:xfrm>
          <a:prstGeom prst="rect">
            <a:avLst/>
          </a:prstGeom>
          <a:noFill/>
          <a:ln>
            <a:noFill/>
          </a:ln>
          <a:effectLst>
            <a:outerShdw blurRad="63500" dist="38100" dir="1800000" algn="ctr" rotWithShape="0">
              <a:schemeClr val="tx2"/>
            </a:outerShdw>
          </a:effectLst>
        </p:spPr>
      </p:pic>
      <p:pic>
        <p:nvPicPr>
          <p:cNvPr id="10" name="Image 9" descr="Une image contenant capture d’écran, dessin&#10;&#10;Description générée automatiquement">
            <a:extLst>
              <a:ext uri="{FF2B5EF4-FFF2-40B4-BE49-F238E27FC236}">
                <a16:creationId xmlns:a16="http://schemas.microsoft.com/office/drawing/2014/main" id="{87D02E82-AC35-814F-9A3E-FA61E9857A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349" y="6515108"/>
            <a:ext cx="2311372" cy="30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04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B759E5-88B8-554D-AE61-321290FCBE96}"/>
              </a:ext>
            </a:extLst>
          </p:cNvPr>
          <p:cNvSpPr/>
          <p:nvPr userDrawn="1"/>
        </p:nvSpPr>
        <p:spPr>
          <a:xfrm>
            <a:off x="5783580" y="0"/>
            <a:ext cx="640842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E3FFBA-D9C5-497E-9F7F-E80F568DF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594CA-3C40-4991-8A60-FEF72D30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A32E4046-6E6D-7848-8EBD-3F2DAC1BB351}" type="datetime1">
              <a:rPr lang="fr-FR" smtClean="0"/>
              <a:t>06/05/2025</a:t>
            </a:fld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0A22D75-D31C-48B1-BC38-8F8FDA090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" y="0"/>
            <a:ext cx="8389620" cy="788670"/>
          </a:xfrm>
        </p:spPr>
        <p:txBody>
          <a:bodyPr anchor="b"/>
          <a:lstStyle>
            <a:lvl1pPr algn="l">
              <a:defRPr sz="33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14A589BE-0BDA-4EFC-8A5B-3AFB7BC026C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7170" y="788670"/>
            <a:ext cx="8389620" cy="525780"/>
          </a:xfrm>
        </p:spPr>
        <p:txBody>
          <a:bodyPr anchor="t"/>
          <a:lstStyle>
            <a:lvl1pPr marL="0" indent="0" algn="l">
              <a:buNone/>
              <a:defRPr sz="2400" b="1" cap="none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19070" indent="0" algn="ctr">
              <a:buNone/>
              <a:defRPr sz="1833"/>
            </a:lvl2pPr>
            <a:lvl3pPr marL="838139" indent="0" algn="ctr">
              <a:buNone/>
              <a:defRPr sz="1650"/>
            </a:lvl3pPr>
            <a:lvl4pPr marL="1257209" indent="0" algn="ctr">
              <a:buNone/>
              <a:defRPr sz="1467"/>
            </a:lvl4pPr>
            <a:lvl5pPr marL="1676278" indent="0" algn="ctr">
              <a:buNone/>
              <a:defRPr sz="1467"/>
            </a:lvl5pPr>
            <a:lvl6pPr marL="2095348" indent="0" algn="ctr">
              <a:buNone/>
              <a:defRPr sz="1467"/>
            </a:lvl6pPr>
            <a:lvl7pPr marL="2514417" indent="0" algn="ctr">
              <a:buNone/>
              <a:defRPr sz="1467"/>
            </a:lvl7pPr>
            <a:lvl8pPr marL="2933487" indent="0" algn="ctr">
              <a:buNone/>
              <a:defRPr sz="1467"/>
            </a:lvl8pPr>
            <a:lvl9pPr marL="3352556" indent="0" algn="ctr">
              <a:buNone/>
              <a:defRPr sz="1467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5526138-06AA-7948-9F9E-84E3D61401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518" y="657225"/>
            <a:ext cx="5669982" cy="5543550"/>
          </a:xfrm>
          <a:prstGeom prst="rect">
            <a:avLst/>
          </a:prstGeom>
          <a:noFill/>
          <a:ln>
            <a:noFill/>
          </a:ln>
          <a:effectLst>
            <a:outerShdw blurRad="63500" dist="38100" dir="1800000" algn="ctr" rotWithShape="0">
              <a:schemeClr val="tx2"/>
            </a:outerShdw>
          </a:effectLst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7A931C87-AE84-F742-8488-92A3BF0D1DC1}"/>
              </a:ext>
            </a:extLst>
          </p:cNvPr>
          <p:cNvSpPr/>
          <p:nvPr userDrawn="1"/>
        </p:nvSpPr>
        <p:spPr>
          <a:xfrm>
            <a:off x="6202518" y="241160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3FD4387-808C-9C44-8729-4B96907987D6}"/>
              </a:ext>
            </a:extLst>
          </p:cNvPr>
          <p:cNvSpPr/>
          <p:nvPr userDrawn="1"/>
        </p:nvSpPr>
        <p:spPr>
          <a:xfrm>
            <a:off x="7711445" y="391172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9EC2976-539D-9141-B97D-29D2654EB203}"/>
              </a:ext>
            </a:extLst>
          </p:cNvPr>
          <p:cNvSpPr/>
          <p:nvPr userDrawn="1"/>
        </p:nvSpPr>
        <p:spPr>
          <a:xfrm>
            <a:off x="6596299" y="277597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DDBF92E-6340-C245-B03E-0BCFD0F38936}"/>
              </a:ext>
            </a:extLst>
          </p:cNvPr>
          <p:cNvSpPr/>
          <p:nvPr userDrawn="1"/>
        </p:nvSpPr>
        <p:spPr>
          <a:xfrm>
            <a:off x="10837894" y="5678993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D06466E-9E1B-4F43-816C-E2355FF19C70}"/>
              </a:ext>
            </a:extLst>
          </p:cNvPr>
          <p:cNvSpPr/>
          <p:nvPr userDrawn="1"/>
        </p:nvSpPr>
        <p:spPr>
          <a:xfrm>
            <a:off x="7784095" y="3995793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7564CE-11B8-D448-BBFE-2BE588D73444}"/>
              </a:ext>
            </a:extLst>
          </p:cNvPr>
          <p:cNvSpPr/>
          <p:nvPr userDrawn="1"/>
        </p:nvSpPr>
        <p:spPr>
          <a:xfrm>
            <a:off x="5554556" y="2316567"/>
            <a:ext cx="66396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Brest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3FB804-2846-F44A-9020-1ED015F715F7}"/>
              </a:ext>
            </a:extLst>
          </p:cNvPr>
          <p:cNvSpPr/>
          <p:nvPr userDrawn="1"/>
        </p:nvSpPr>
        <p:spPr>
          <a:xfrm>
            <a:off x="5625123" y="2877947"/>
            <a:ext cx="111921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Port-Louis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8D3CA8-BAAC-D946-BF50-F362918732F4}"/>
              </a:ext>
            </a:extLst>
          </p:cNvPr>
          <p:cNvSpPr/>
          <p:nvPr userDrawn="1"/>
        </p:nvSpPr>
        <p:spPr>
          <a:xfrm>
            <a:off x="5576438" y="3799587"/>
            <a:ext cx="22076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Rochefort – AEMN</a:t>
            </a:r>
          </a:p>
          <a:p>
            <a:pPr algn="ctr"/>
            <a:r>
              <a:rPr lang="fr-FR" sz="1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Rochefort – Musée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93A347-28B1-7146-9053-E8DCD2D784FA}"/>
              </a:ext>
            </a:extLst>
          </p:cNvPr>
          <p:cNvSpPr/>
          <p:nvPr userDrawn="1"/>
        </p:nvSpPr>
        <p:spPr>
          <a:xfrm>
            <a:off x="10507877" y="5864724"/>
            <a:ext cx="78707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1600" b="0" cap="none" spc="0" dirty="0">
                <a:ln w="0"/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Toulon</a:t>
            </a:r>
          </a:p>
        </p:txBody>
      </p:sp>
      <p:pic>
        <p:nvPicPr>
          <p:cNvPr id="20" name="Image 19" descr="Une image contenant capture d’écran, dessin&#10;&#10;Description générée automatiquement">
            <a:extLst>
              <a:ext uri="{FF2B5EF4-FFF2-40B4-BE49-F238E27FC236}">
                <a16:creationId xmlns:a16="http://schemas.microsoft.com/office/drawing/2014/main" id="{DE9B207E-4317-A848-92AC-73C40DD17B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349" y="6515108"/>
            <a:ext cx="2311372" cy="30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18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CB759E5-88B8-554D-AE61-321290FCBE96}"/>
              </a:ext>
            </a:extLst>
          </p:cNvPr>
          <p:cNvSpPr/>
          <p:nvPr userDrawn="1"/>
        </p:nvSpPr>
        <p:spPr>
          <a:xfrm>
            <a:off x="5783580" y="0"/>
            <a:ext cx="640842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E3FFBA-D9C5-497E-9F7F-E80F568DF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594CA-3C40-4991-8A60-FEF72D30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E908AA11-ECAE-7F4D-BBB8-10A9A4252624}" type="datetime1">
              <a:rPr lang="fr-FR" smtClean="0"/>
              <a:t>06/05/2025</a:t>
            </a:fld>
            <a:endParaRPr lang="fr-FR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0A22D75-D31C-48B1-BC38-8F8FDA090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" y="0"/>
            <a:ext cx="8389620" cy="788670"/>
          </a:xfrm>
        </p:spPr>
        <p:txBody>
          <a:bodyPr anchor="b"/>
          <a:lstStyle>
            <a:lvl1pPr algn="l">
              <a:defRPr sz="3300" b="1" cap="all" baseline="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14A589BE-0BDA-4EFC-8A5B-3AFB7BC026C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7170" y="788670"/>
            <a:ext cx="8389620" cy="525780"/>
          </a:xfrm>
        </p:spPr>
        <p:txBody>
          <a:bodyPr anchor="t"/>
          <a:lstStyle>
            <a:lvl1pPr marL="0" indent="0" algn="l">
              <a:buNone/>
              <a:defRPr sz="2400" b="1" cap="none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19070" indent="0" algn="ctr">
              <a:buNone/>
              <a:defRPr sz="1833"/>
            </a:lvl2pPr>
            <a:lvl3pPr marL="838139" indent="0" algn="ctr">
              <a:buNone/>
              <a:defRPr sz="1650"/>
            </a:lvl3pPr>
            <a:lvl4pPr marL="1257209" indent="0" algn="ctr">
              <a:buNone/>
              <a:defRPr sz="1467"/>
            </a:lvl4pPr>
            <a:lvl5pPr marL="1676278" indent="0" algn="ctr">
              <a:buNone/>
              <a:defRPr sz="1467"/>
            </a:lvl5pPr>
            <a:lvl6pPr marL="2095348" indent="0" algn="ctr">
              <a:buNone/>
              <a:defRPr sz="1467"/>
            </a:lvl6pPr>
            <a:lvl7pPr marL="2514417" indent="0" algn="ctr">
              <a:buNone/>
              <a:defRPr sz="1467"/>
            </a:lvl7pPr>
            <a:lvl8pPr marL="2933487" indent="0" algn="ctr">
              <a:buNone/>
              <a:defRPr sz="1467"/>
            </a:lvl8pPr>
            <a:lvl9pPr marL="3352556" indent="0" algn="ctr">
              <a:buNone/>
              <a:defRPr sz="1467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5526138-06AA-7948-9F9E-84E3D61401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518" y="657225"/>
            <a:ext cx="5669982" cy="5543550"/>
          </a:xfrm>
          <a:prstGeom prst="rect">
            <a:avLst/>
          </a:prstGeom>
          <a:noFill/>
          <a:ln>
            <a:noFill/>
          </a:ln>
          <a:effectLst>
            <a:outerShdw blurRad="63500" dist="38100" dir="1800000" algn="ctr" rotWithShape="0">
              <a:schemeClr val="tx2"/>
            </a:outerShdw>
          </a:effectLst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7A931C87-AE84-F742-8488-92A3BF0D1DC1}"/>
              </a:ext>
            </a:extLst>
          </p:cNvPr>
          <p:cNvSpPr/>
          <p:nvPr userDrawn="1"/>
        </p:nvSpPr>
        <p:spPr>
          <a:xfrm>
            <a:off x="6202518" y="241160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3FD4387-808C-9C44-8729-4B96907987D6}"/>
              </a:ext>
            </a:extLst>
          </p:cNvPr>
          <p:cNvSpPr/>
          <p:nvPr userDrawn="1"/>
        </p:nvSpPr>
        <p:spPr>
          <a:xfrm>
            <a:off x="7711445" y="391172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C9EC2976-539D-9141-B97D-29D2654EB203}"/>
              </a:ext>
            </a:extLst>
          </p:cNvPr>
          <p:cNvSpPr/>
          <p:nvPr userDrawn="1"/>
        </p:nvSpPr>
        <p:spPr>
          <a:xfrm>
            <a:off x="6596299" y="2775974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DDBF92E-6340-C245-B03E-0BCFD0F38936}"/>
              </a:ext>
            </a:extLst>
          </p:cNvPr>
          <p:cNvSpPr/>
          <p:nvPr userDrawn="1"/>
        </p:nvSpPr>
        <p:spPr>
          <a:xfrm>
            <a:off x="10837894" y="5678993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D06466E-9E1B-4F43-816C-E2355FF19C70}"/>
              </a:ext>
            </a:extLst>
          </p:cNvPr>
          <p:cNvSpPr/>
          <p:nvPr userDrawn="1"/>
        </p:nvSpPr>
        <p:spPr>
          <a:xfrm>
            <a:off x="7784095" y="3995793"/>
            <a:ext cx="188234" cy="18823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capture d’écran, dessin&#10;&#10;Description générée automatiquement">
            <a:extLst>
              <a:ext uri="{FF2B5EF4-FFF2-40B4-BE49-F238E27FC236}">
                <a16:creationId xmlns:a16="http://schemas.microsoft.com/office/drawing/2014/main" id="{DE9B207E-4317-A848-92AC-73C40DD17B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349" y="6515108"/>
            <a:ext cx="2311372" cy="30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0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B81F37EF-6964-4022-8DDC-AF8E5C76D79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7" y="4"/>
            <a:ext cx="12191738" cy="6857999"/>
          </a:xfrm>
          <a:solidFill>
            <a:schemeClr val="bg1">
              <a:lumMod val="95000"/>
            </a:schemeClr>
          </a:solidFill>
        </p:spPr>
        <p:txBody>
          <a:bodyPr tIns="900000" anchor="t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C7A5F77-9A92-46CF-AF0E-296CA94F0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72056" y="1098000"/>
            <a:ext cx="2903716" cy="5760000"/>
          </a:xfrm>
          <a:solidFill>
            <a:schemeClr val="bg1"/>
          </a:solidFill>
        </p:spPr>
        <p:txBody>
          <a:bodyPr lIns="252000" tIns="972000" rIns="252000" bIns="360000"/>
          <a:lstStyle>
            <a:lvl1pPr>
              <a:lnSpc>
                <a:spcPct val="100000"/>
              </a:lnSpc>
              <a:defRPr sz="2292"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934B7DA-FA75-4149-8676-64791F4D6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2056" y="1098000"/>
            <a:ext cx="2903716" cy="918000"/>
          </a:xfrm>
          <a:solidFill>
            <a:schemeClr val="bg1"/>
          </a:solidFill>
        </p:spPr>
        <p:txBody>
          <a:bodyPr lIns="252000" tIns="72000" rIns="252000" bIns="72000"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NN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05C12A-6D66-4BD5-8AA3-E181C54F9E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4A1E4500-7FC6-1A42-8CDE-8E946BB0F7A0}" type="datetime1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9927BF-3057-4ED9-A027-6ED3E5944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781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ur deux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 2" hidden="1">
            <a:extLst>
              <a:ext uri="{FF2B5EF4-FFF2-40B4-BE49-F238E27FC236}">
                <a16:creationId xmlns:a16="http://schemas.microsoft.com/office/drawing/2014/main" id="{F2388076-C73F-1040-B07B-E338DA9607C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40991997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7772400" imgH="10058400" progId="TCLayout.ActiveDocument.1">
                  <p:embed/>
                </p:oleObj>
              </mc:Choice>
              <mc:Fallback>
                <p:oleObj name="Diapositive think-cell" r:id="rId3" imgW="7772400" imgH="10058400" progId="TCLayout.ActiveDocument.1">
                  <p:embed/>
                  <p:pic>
                    <p:nvPicPr>
                      <p:cNvPr id="3" name="Objet 2" hidden="1">
                        <a:extLst>
                          <a:ext uri="{FF2B5EF4-FFF2-40B4-BE49-F238E27FC236}">
                            <a16:creationId xmlns:a16="http://schemas.microsoft.com/office/drawing/2014/main" id="{F2388076-C73F-1040-B07B-E338DA9607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792" y="1799116"/>
            <a:ext cx="5510462" cy="43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28A98AAF-7017-4888-9DAD-7901E7EE2D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1235" y="1799116"/>
            <a:ext cx="5510462" cy="432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51612602-FC9F-4AF6-A99D-E72F3FF88F54}"/>
              </a:ext>
            </a:extLst>
          </p:cNvPr>
          <p:cNvSpPr txBox="1">
            <a:spLocks/>
          </p:cNvSpPr>
          <p:nvPr userDrawn="1"/>
        </p:nvSpPr>
        <p:spPr>
          <a:xfrm>
            <a:off x="8596932" y="6695024"/>
            <a:ext cx="3600000" cy="18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33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2C5697"/>
                </a:solidFill>
              </a:rPr>
              <a:t>BILAN MARKETING ET PUBLICS 2023 - site de Port-Louis - </a:t>
            </a:r>
            <a:fld id="{D3A10FB5-0667-4B27-8F45-95CDFE9CA7E1}" type="slidenum">
              <a:rPr lang="fr-FR" sz="800" smtClean="0">
                <a:solidFill>
                  <a:srgbClr val="2C5697"/>
                </a:solidFill>
              </a:rPr>
              <a:t>‹N°›</a:t>
            </a:fld>
            <a:endParaRPr lang="fr-FR" sz="800" dirty="0">
              <a:solidFill>
                <a:srgbClr val="2C5697"/>
              </a:solidFill>
            </a:endParaRPr>
          </a:p>
        </p:txBody>
      </p:sp>
      <p:sp>
        <p:nvSpPr>
          <p:cNvPr id="13" name="Titre 6">
            <a:extLst>
              <a:ext uri="{FF2B5EF4-FFF2-40B4-BE49-F238E27FC236}">
                <a16:creationId xmlns:a16="http://schemas.microsoft.com/office/drawing/2014/main" id="{5224C323-CB44-4815-963C-0A8DC668E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-404249"/>
            <a:ext cx="11159813" cy="900000"/>
          </a:xfrm>
        </p:spPr>
        <p:txBody>
          <a:bodyPr vert="horz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1DBEAAA1-B7BD-44F0-86A7-EEDBF42E554E}"/>
              </a:ext>
            </a:extLst>
          </p:cNvPr>
          <p:cNvCxnSpPr>
            <a:cxnSpLocks/>
          </p:cNvCxnSpPr>
          <p:nvPr userDrawn="1"/>
        </p:nvCxnSpPr>
        <p:spPr>
          <a:xfrm>
            <a:off x="546959" y="510081"/>
            <a:ext cx="2111794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135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B81F37EF-6964-4022-8DDC-AF8E5C76D79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7" y="4"/>
            <a:ext cx="12191738" cy="6857999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05C12A-6D66-4BD5-8AA3-E181C54F9E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371013C3-1597-4F40-93AC-94E4ACE20CF0}" type="datetime1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9927BF-3057-4ED9-A027-6ED3E5944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C7A5F77-9A92-46CF-AF0E-296CA94F0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16200000">
            <a:off x="-514912" y="5077183"/>
            <a:ext cx="2844000" cy="717641"/>
          </a:xfrm>
          <a:solidFill>
            <a:schemeClr val="bg1"/>
          </a:solidFill>
        </p:spPr>
        <p:txBody>
          <a:bodyPr lIns="594000" tIns="72000" rIns="90000" bIns="72000" anchor="ctr"/>
          <a:lstStyle>
            <a:lvl1pPr>
              <a:lnSpc>
                <a:spcPct val="100000"/>
              </a:lnSpc>
              <a:defRPr sz="1008" b="0" cap="none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84944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A93014-412E-C30B-2718-734DD24E9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502AEB-548E-6907-13FC-BACDB0A00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7334BE-8B3A-540E-5AF6-E8419598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2446CF-85F0-40C3-92E2-00B26FD89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865B52-AB79-B4E1-6B63-A5F1D2E0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826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°1 Text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dessin&#10;&#10;Description générée automatiquement">
            <a:extLst>
              <a:ext uri="{FF2B5EF4-FFF2-40B4-BE49-F238E27FC236}">
                <a16:creationId xmlns:a16="http://schemas.microsoft.com/office/drawing/2014/main" id="{C5CD3A84-8717-4809-83B9-3FBED1AE99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4741" y="0"/>
            <a:ext cx="5907172" cy="6858000"/>
          </a:xfrm>
          <a:prstGeom prst="rect">
            <a:avLst/>
          </a:prstGeom>
        </p:spPr>
      </p:pic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793" y="1799116"/>
            <a:ext cx="5444468" cy="4428884"/>
          </a:xfrm>
        </p:spPr>
        <p:txBody>
          <a:bodyPr/>
          <a:lstStyle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7A985A6-151F-4CB0-B805-7356FF1F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93" y="538164"/>
            <a:ext cx="5444468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E3C51B5C-9FA2-48B1-8FD1-B1A71B52190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284739" y="576000"/>
            <a:ext cx="5377925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53BE599-E097-4034-AB22-8018BBCA1ABA}"/>
              </a:ext>
            </a:extLst>
          </p:cNvPr>
          <p:cNvCxnSpPr>
            <a:cxnSpLocks/>
          </p:cNvCxnSpPr>
          <p:nvPr userDrawn="1"/>
        </p:nvCxnSpPr>
        <p:spPr>
          <a:xfrm>
            <a:off x="546959" y="1551146"/>
            <a:ext cx="2111794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3BCE30F1-571B-4FE1-91D6-AFC6E69852F1}"/>
              </a:ext>
            </a:extLst>
          </p:cNvPr>
          <p:cNvSpPr txBox="1">
            <a:spLocks/>
          </p:cNvSpPr>
          <p:nvPr userDrawn="1"/>
        </p:nvSpPr>
        <p:spPr>
          <a:xfrm>
            <a:off x="8596932" y="6695024"/>
            <a:ext cx="3600000" cy="18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33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2C5697"/>
                </a:solidFill>
              </a:rPr>
              <a:t>BILAN MARKETING ET PUBLICS 2022 - site de </a:t>
            </a:r>
            <a:r>
              <a:rPr lang="fr-FR" sz="800" dirty="0" err="1">
                <a:solidFill>
                  <a:srgbClr val="2C5697"/>
                </a:solidFill>
              </a:rPr>
              <a:t>port-louis</a:t>
            </a:r>
            <a:r>
              <a:rPr lang="fr-FR" sz="800" dirty="0">
                <a:solidFill>
                  <a:srgbClr val="2C5697"/>
                </a:solidFill>
              </a:rPr>
              <a:t> - </a:t>
            </a:r>
            <a:fld id="{D3A10FB5-0667-4B27-8F45-95CDFE9CA7E1}" type="slidenum">
              <a:rPr lang="fr-FR" sz="800" smtClean="0">
                <a:solidFill>
                  <a:srgbClr val="2C5697"/>
                </a:solidFill>
              </a:rPr>
              <a:t>‹N°›</a:t>
            </a:fld>
            <a:endParaRPr lang="fr-FR" sz="800" dirty="0">
              <a:solidFill>
                <a:srgbClr val="2C56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39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°2 Text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 2" hidden="1">
            <a:extLst>
              <a:ext uri="{FF2B5EF4-FFF2-40B4-BE49-F238E27FC236}">
                <a16:creationId xmlns:a16="http://schemas.microsoft.com/office/drawing/2014/main" id="{B50DC4B6-0D01-F847-9707-2549268393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6024270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7772400" imgH="10058400" progId="TCLayout.ActiveDocument.1">
                  <p:embed/>
                </p:oleObj>
              </mc:Choice>
              <mc:Fallback>
                <p:oleObj name="Diapositive think-cell" r:id="rId3" imgW="7772400" imgH="10058400" progId="TCLayout.ActiveDocument.1">
                  <p:embed/>
                  <p:pic>
                    <p:nvPicPr>
                      <p:cNvPr id="3" name="Objet 2" hidden="1">
                        <a:extLst>
                          <a:ext uri="{FF2B5EF4-FFF2-40B4-BE49-F238E27FC236}">
                            <a16:creationId xmlns:a16="http://schemas.microsoft.com/office/drawing/2014/main" id="{B50DC4B6-0D01-F847-9707-254926839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793" y="1799116"/>
            <a:ext cx="5444468" cy="4428884"/>
          </a:xfrm>
        </p:spPr>
        <p:txBody>
          <a:bodyPr/>
          <a:lstStyle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7A985A6-151F-4CB0-B805-7356FF1F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999" y="-404249"/>
            <a:ext cx="11159813" cy="900000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fr-FR" dirty="0">
                <a:solidFill>
                  <a:srgbClr val="1652A1"/>
                </a:solidFill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E3C51B5C-9FA2-48B1-8FD1-B1A71B52190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285888" y="576000"/>
            <a:ext cx="5377925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BD637F1-81C5-4124-AE87-842C9E8BC7C6}"/>
              </a:ext>
            </a:extLst>
          </p:cNvPr>
          <p:cNvCxnSpPr>
            <a:cxnSpLocks/>
          </p:cNvCxnSpPr>
          <p:nvPr userDrawn="1"/>
        </p:nvCxnSpPr>
        <p:spPr>
          <a:xfrm>
            <a:off x="546959" y="510081"/>
            <a:ext cx="2111794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BF1329D1-AFD4-4C7F-BFC3-CBB6C3471BDE}"/>
              </a:ext>
            </a:extLst>
          </p:cNvPr>
          <p:cNvSpPr txBox="1">
            <a:spLocks/>
          </p:cNvSpPr>
          <p:nvPr userDrawn="1"/>
        </p:nvSpPr>
        <p:spPr>
          <a:xfrm>
            <a:off x="8596932" y="6695024"/>
            <a:ext cx="3600000" cy="18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33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2C5697"/>
                </a:solidFill>
              </a:rPr>
              <a:t>BILAN MARKETING ET PUBLICS 2023 - site de Port-Louis - </a:t>
            </a:r>
            <a:fld id="{D3A10FB5-0667-4B27-8F45-95CDFE9CA7E1}" type="slidenum">
              <a:rPr lang="fr-FR" sz="800" smtClean="0">
                <a:solidFill>
                  <a:srgbClr val="2C5697"/>
                </a:solidFill>
              </a:rPr>
              <a:t>‹N°›</a:t>
            </a:fld>
            <a:endParaRPr lang="fr-FR" sz="800" dirty="0">
              <a:solidFill>
                <a:srgbClr val="2C56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06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°2 Text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E3C51B5C-9FA2-48B1-8FD1-B1A71B52190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285888" y="576000"/>
            <a:ext cx="5377925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pic>
        <p:nvPicPr>
          <p:cNvPr id="13" name="Image 12" descr="Une image contenant dessin, lumière&#10;&#10;Description générée automatiquement">
            <a:extLst>
              <a:ext uri="{FF2B5EF4-FFF2-40B4-BE49-F238E27FC236}">
                <a16:creationId xmlns:a16="http://schemas.microsoft.com/office/drawing/2014/main" id="{2635E60D-2E69-40F9-96C8-41A2089B34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9387" y="0"/>
            <a:ext cx="5922524" cy="6858000"/>
          </a:xfrm>
          <a:prstGeom prst="rect">
            <a:avLst/>
          </a:prstGeom>
        </p:spPr>
      </p:pic>
      <p:graphicFrame>
        <p:nvGraphicFramePr>
          <p:cNvPr id="3" name="Objet 2" hidden="1">
            <a:extLst>
              <a:ext uri="{FF2B5EF4-FFF2-40B4-BE49-F238E27FC236}">
                <a16:creationId xmlns:a16="http://schemas.microsoft.com/office/drawing/2014/main" id="{B50DC4B6-0D01-F847-9707-2549268393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6024270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7772400" imgH="10058400" progId="TCLayout.ActiveDocument.1">
                  <p:embed/>
                </p:oleObj>
              </mc:Choice>
              <mc:Fallback>
                <p:oleObj name="Diapositive think-cell" r:id="rId4" imgW="7772400" imgH="10058400" progId="TCLayout.ActiveDocument.1">
                  <p:embed/>
                  <p:pic>
                    <p:nvPicPr>
                      <p:cNvPr id="3" name="Objet 2" hidden="1">
                        <a:extLst>
                          <a:ext uri="{FF2B5EF4-FFF2-40B4-BE49-F238E27FC236}">
                            <a16:creationId xmlns:a16="http://schemas.microsoft.com/office/drawing/2014/main" id="{B50DC4B6-0D01-F847-9707-254926839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2793" y="1799116"/>
            <a:ext cx="5444468" cy="4428884"/>
          </a:xfrm>
        </p:spPr>
        <p:txBody>
          <a:bodyPr/>
          <a:lstStyle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7A985A6-151F-4CB0-B805-7356FF1F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31690"/>
            <a:ext cx="5444468" cy="900000"/>
          </a:xfrm>
        </p:spPr>
        <p:txBody>
          <a:bodyPr vert="horz"/>
          <a:lstStyle/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BD637F1-81C5-4124-AE87-842C9E8BC7C6}"/>
              </a:ext>
            </a:extLst>
          </p:cNvPr>
          <p:cNvCxnSpPr>
            <a:cxnSpLocks/>
          </p:cNvCxnSpPr>
          <p:nvPr userDrawn="1"/>
        </p:nvCxnSpPr>
        <p:spPr>
          <a:xfrm>
            <a:off x="546959" y="946020"/>
            <a:ext cx="2111794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BF1329D1-AFD4-4C7F-BFC3-CBB6C3471BDE}"/>
              </a:ext>
            </a:extLst>
          </p:cNvPr>
          <p:cNvSpPr txBox="1">
            <a:spLocks/>
          </p:cNvSpPr>
          <p:nvPr userDrawn="1"/>
        </p:nvSpPr>
        <p:spPr>
          <a:xfrm>
            <a:off x="8596932" y="6695024"/>
            <a:ext cx="3600000" cy="18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33" b="1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800" dirty="0">
                <a:solidFill>
                  <a:srgbClr val="2C5697"/>
                </a:solidFill>
              </a:rPr>
              <a:t>BILAN MARKETING ET PUBLICS 2023 - site de Port-Louis - </a:t>
            </a:r>
            <a:fld id="{D3A10FB5-0667-4B27-8F45-95CDFE9CA7E1}" type="slidenum">
              <a:rPr lang="fr-FR" sz="800" smtClean="0">
                <a:solidFill>
                  <a:srgbClr val="2C5697"/>
                </a:solidFill>
              </a:rPr>
              <a:t>‹N°›</a:t>
            </a:fld>
            <a:endParaRPr lang="fr-FR" sz="800" dirty="0">
              <a:solidFill>
                <a:srgbClr val="2C56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27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avec photo sur 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E3C51B5C-9FA2-48B1-8FD1-B1A71B52190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269387" y="576000"/>
            <a:ext cx="5922524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792" y="2251554"/>
            <a:ext cx="2607653" cy="39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16C531-2CFB-4E5B-8F66-A15176016C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FE0132-B3FE-BC47-AE59-7CF2883D0119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EF3019-6813-4BCE-8FD7-8BAD1DDCC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7A985A6-151F-4CB0-B805-7356FF1F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93" y="538164"/>
            <a:ext cx="5444468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59F405FE-7201-4FEE-8B88-955449F12CC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62797" y="1799116"/>
            <a:ext cx="5444467" cy="324000"/>
          </a:xfrm>
        </p:spPr>
        <p:txBody>
          <a:bodyPr anchor="t"/>
          <a:lstStyle>
            <a:lvl1pPr marL="0" indent="0">
              <a:buNone/>
              <a:defRPr sz="1375" b="1">
                <a:solidFill>
                  <a:schemeClr val="bg1"/>
                </a:solidFill>
              </a:defRPr>
            </a:lvl1pPr>
            <a:lvl2pPr marL="419070" indent="0">
              <a:buNone/>
              <a:defRPr sz="1833" b="1"/>
            </a:lvl2pPr>
            <a:lvl3pPr marL="838139" indent="0">
              <a:buNone/>
              <a:defRPr sz="1650" b="1"/>
            </a:lvl3pPr>
            <a:lvl4pPr marL="1257209" indent="0">
              <a:buNone/>
              <a:defRPr sz="1467" b="1"/>
            </a:lvl4pPr>
            <a:lvl5pPr marL="1676278" indent="0">
              <a:buNone/>
              <a:defRPr sz="1467" b="1"/>
            </a:lvl5pPr>
            <a:lvl6pPr marL="2095348" indent="0">
              <a:buNone/>
              <a:defRPr sz="1467" b="1"/>
            </a:lvl6pPr>
            <a:lvl7pPr marL="2514417" indent="0">
              <a:buNone/>
              <a:defRPr sz="1467" b="1"/>
            </a:lvl7pPr>
            <a:lvl8pPr marL="2933487" indent="0">
              <a:buNone/>
              <a:defRPr sz="1467" b="1"/>
            </a:lvl8pPr>
            <a:lvl9pPr marL="3352556" indent="0">
              <a:buNone/>
              <a:defRPr sz="1467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EA811E3E-BF6C-4DE4-B162-824990851A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2435" y="2251554"/>
            <a:ext cx="2607653" cy="39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E321000-7596-4FD6-B931-34C57A8F9107}"/>
              </a:ext>
            </a:extLst>
          </p:cNvPr>
          <p:cNvCxnSpPr>
            <a:cxnSpLocks/>
          </p:cNvCxnSpPr>
          <p:nvPr userDrawn="1"/>
        </p:nvCxnSpPr>
        <p:spPr>
          <a:xfrm>
            <a:off x="546959" y="1551146"/>
            <a:ext cx="2111794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23824DD5-4025-4397-B966-2349126EE9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991" y="6507965"/>
            <a:ext cx="2276451" cy="28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68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avec 2 photos sur 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BE333D-E366-4D2C-AB84-D643577AA49D}"/>
              </a:ext>
            </a:extLst>
          </p:cNvPr>
          <p:cNvSpPr/>
          <p:nvPr userDrawn="1"/>
        </p:nvSpPr>
        <p:spPr>
          <a:xfrm>
            <a:off x="5" y="0"/>
            <a:ext cx="5915717" cy="6858000"/>
          </a:xfrm>
          <a:prstGeom prst="rect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5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BC41F0E-EC30-4D2A-AA16-7B987E32A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05210" y="2251554"/>
            <a:ext cx="2607653" cy="39600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16C531-2CFB-4E5B-8F66-A15176016C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9AEF937A-812F-B34F-988F-FCAE45199659}" type="datetime1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EF3019-6813-4BCE-8FD7-8BAD1DDCC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7A985A6-151F-4CB0-B805-7356FF1FA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5210" y="538164"/>
            <a:ext cx="5444468" cy="9000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E3C51B5C-9FA2-48B1-8FD1-B1A71B52190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549232" y="576000"/>
            <a:ext cx="2523868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59F405FE-7201-4FEE-8B88-955449F12CC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05214" y="1799116"/>
            <a:ext cx="5444467" cy="324000"/>
          </a:xfrm>
        </p:spPr>
        <p:txBody>
          <a:bodyPr anchor="t"/>
          <a:lstStyle>
            <a:lvl1pPr marL="0" indent="0">
              <a:buNone/>
              <a:defRPr sz="1375" b="1"/>
            </a:lvl1pPr>
            <a:lvl2pPr marL="419070" indent="0">
              <a:buNone/>
              <a:defRPr sz="1833" b="1"/>
            </a:lvl2pPr>
            <a:lvl3pPr marL="838139" indent="0">
              <a:buNone/>
              <a:defRPr sz="1650" b="1"/>
            </a:lvl3pPr>
            <a:lvl4pPr marL="1257209" indent="0">
              <a:buNone/>
              <a:defRPr sz="1467" b="1"/>
            </a:lvl4pPr>
            <a:lvl5pPr marL="1676278" indent="0">
              <a:buNone/>
              <a:defRPr sz="1467" b="1"/>
            </a:lvl5pPr>
            <a:lvl6pPr marL="2095348" indent="0">
              <a:buNone/>
              <a:defRPr sz="1467" b="1"/>
            </a:lvl6pPr>
            <a:lvl7pPr marL="2514417" indent="0">
              <a:buNone/>
              <a:defRPr sz="1467" b="1"/>
            </a:lvl7pPr>
            <a:lvl8pPr marL="2933487" indent="0">
              <a:buNone/>
              <a:defRPr sz="1467" b="1"/>
            </a:lvl8pPr>
            <a:lvl9pPr marL="3352556" indent="0">
              <a:buNone/>
              <a:defRPr sz="1467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EA811E3E-BF6C-4DE4-B162-824990851A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064852" y="2251554"/>
            <a:ext cx="2607653" cy="39600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6C9484D7-1116-41AC-BEEC-627A250A23CB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3391849" y="576000"/>
            <a:ext cx="2523868" cy="5652000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B1EEE35-CEFD-40E3-A7B1-DB88A66B7AB9}"/>
              </a:ext>
            </a:extLst>
          </p:cNvPr>
          <p:cNvCxnSpPr>
            <a:cxnSpLocks/>
          </p:cNvCxnSpPr>
          <p:nvPr userDrawn="1"/>
        </p:nvCxnSpPr>
        <p:spPr>
          <a:xfrm>
            <a:off x="6288068" y="1551146"/>
            <a:ext cx="2111794" cy="0"/>
          </a:xfrm>
          <a:prstGeom prst="line">
            <a:avLst/>
          </a:prstGeom>
          <a:ln w="317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951537FB-6D2C-47BE-A8D2-E825AFBC20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991" y="6507965"/>
            <a:ext cx="2276451" cy="28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127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B81F37EF-6964-4022-8DDC-AF8E5C76D79B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7" y="4"/>
            <a:ext cx="12191738" cy="6857999"/>
          </a:xfrm>
          <a:solidFill>
            <a:schemeClr val="bg1">
              <a:lumMod val="95000"/>
            </a:schemeClr>
          </a:solidFill>
        </p:spPr>
        <p:txBody>
          <a:bodyPr tIns="46800" anchor="ctr"/>
          <a:lstStyle>
            <a:lvl1pPr marL="0" indent="0" algn="ctr">
              <a:buNone/>
              <a:defRPr sz="1283" b="0" cap="none" baseline="0">
                <a:solidFill>
                  <a:schemeClr val="tx2"/>
                </a:solidFill>
              </a:defRPr>
            </a:lvl1pPr>
            <a:lvl2pPr marL="419070" indent="0">
              <a:buNone/>
              <a:defRPr sz="2566"/>
            </a:lvl2pPr>
            <a:lvl3pPr marL="838139" indent="0">
              <a:buNone/>
              <a:defRPr sz="2200"/>
            </a:lvl3pPr>
            <a:lvl4pPr marL="1257209" indent="0">
              <a:buNone/>
              <a:defRPr sz="1833"/>
            </a:lvl4pPr>
            <a:lvl5pPr marL="1676278" indent="0">
              <a:buNone/>
              <a:defRPr sz="1833"/>
            </a:lvl5pPr>
            <a:lvl6pPr marL="2095348" indent="0">
              <a:buNone/>
              <a:defRPr sz="1833"/>
            </a:lvl6pPr>
            <a:lvl7pPr marL="2514417" indent="0">
              <a:buNone/>
              <a:defRPr sz="1833"/>
            </a:lvl7pPr>
            <a:lvl8pPr marL="2933487" indent="0">
              <a:buNone/>
              <a:defRPr sz="1833"/>
            </a:lvl8pPr>
            <a:lvl9pPr marL="3352556" indent="0">
              <a:buNone/>
              <a:defRPr sz="1833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E05C12A-6D66-4BD5-8AA3-E181C54F9E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30091" y="6608764"/>
            <a:ext cx="1440000" cy="180000"/>
          </a:xfrm>
          <a:prstGeom prst="rect">
            <a:avLst/>
          </a:prstGeom>
        </p:spPr>
        <p:txBody>
          <a:bodyPr/>
          <a:lstStyle/>
          <a:p>
            <a:fld id="{E0A2D43E-8CDC-0D48-A240-63BD33E90C51}" type="datetime1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9927BF-3057-4ED9-A027-6ED3E5944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8376" y="6608764"/>
            <a:ext cx="3600000" cy="1800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C7A5F77-9A92-46CF-AF0E-296CA94F0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3759" y="4381500"/>
            <a:ext cx="9569065" cy="1440000"/>
          </a:xfrm>
        </p:spPr>
        <p:txBody>
          <a:bodyPr lIns="90000" tIns="46800" rIns="90000" bIns="46800" anchor="b"/>
          <a:lstStyle>
            <a:lvl1pPr>
              <a:lnSpc>
                <a:spcPct val="100000"/>
              </a:lnSpc>
              <a:defRPr sz="4033" b="1" cap="all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12028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moniteur, écran, noir, télévision&#10;&#10;Description générée automatiquement">
            <a:extLst>
              <a:ext uri="{FF2B5EF4-FFF2-40B4-BE49-F238E27FC236}">
                <a16:creationId xmlns:a16="http://schemas.microsoft.com/office/drawing/2014/main" id="{5A664B8A-5CD2-48DB-B947-EBDC7A497F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916" y="619124"/>
            <a:ext cx="2448877" cy="1452564"/>
          </a:xfrm>
          <a:prstGeom prst="rect">
            <a:avLst/>
          </a:prstGeom>
        </p:spPr>
      </p:pic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8C7A5F77-9A92-46CF-AF0E-296CA94F05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4270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62082CDC-D46A-464D-8F59-648A2EAA17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05783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id="{1349E1C6-B741-432A-9237-06114520A9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87299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Espace réservé du texte 10">
            <a:extLst>
              <a:ext uri="{FF2B5EF4-FFF2-40B4-BE49-F238E27FC236}">
                <a16:creationId xmlns:a16="http://schemas.microsoft.com/office/drawing/2014/main" id="{70D60243-FFB3-43A6-9F90-284BFF84E9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68815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8" name="Espace réservé du texte 10">
            <a:extLst>
              <a:ext uri="{FF2B5EF4-FFF2-40B4-BE49-F238E27FC236}">
                <a16:creationId xmlns:a16="http://schemas.microsoft.com/office/drawing/2014/main" id="{62A34624-F20F-489F-B63B-CFAA4187EE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50323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9" name="Espace réservé du texte 10">
            <a:extLst>
              <a:ext uri="{FF2B5EF4-FFF2-40B4-BE49-F238E27FC236}">
                <a16:creationId xmlns:a16="http://schemas.microsoft.com/office/drawing/2014/main" id="{A00B8548-89FE-412C-B9AE-FF56FC242C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31838" y="3398196"/>
            <a:ext cx="1814823" cy="3240000"/>
          </a:xfrm>
        </p:spPr>
        <p:txBody>
          <a:bodyPr anchor="b"/>
          <a:lstStyle>
            <a:lvl1pPr>
              <a:defRPr sz="1467">
                <a:solidFill>
                  <a:schemeClr val="tx2"/>
                </a:solidFill>
              </a:defRPr>
            </a:lvl1pPr>
            <a:lvl2pPr>
              <a:defRPr sz="1100">
                <a:solidFill>
                  <a:schemeClr val="tx2"/>
                </a:solidFill>
              </a:defRPr>
            </a:lvl2pPr>
            <a:lvl3pPr>
              <a:defRPr sz="1100">
                <a:solidFill>
                  <a:schemeClr val="tx2"/>
                </a:solidFill>
              </a:defRPr>
            </a:lvl3pPr>
            <a:lvl4pPr>
              <a:defRPr sz="1100">
                <a:solidFill>
                  <a:schemeClr val="tx2"/>
                </a:solidFill>
              </a:defRPr>
            </a:lvl4pPr>
            <a:lvl5pPr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61646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60F9-4F82-4E5C-BE76-A095DFA4C76B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36BA1-D106-4CEB-9EF9-262ECA372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67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13008-6023-0FBD-2CDE-0933E5CEE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7E24EC-80C1-5520-FBB2-8E970A715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5A5533-3B66-2EAB-0DD6-F5EFAB81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3D37D3-FEC4-ED53-EE9C-2AB7239FD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4552DF-4C55-FFCD-4D0A-1350D5C0C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99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C109B8-E1BB-1F50-57CC-D898D0F02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472E46-3083-EB76-C322-67E4389DC4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5A31865-196B-FE17-3098-C736EFB75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8A40DA-E694-53A3-1306-924606B80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72C0EF-2942-9732-E9C2-7D8DD0CF3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57C94D-F4E7-2053-BF45-755A29071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247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BB132D-17FD-226C-6D58-60439E99C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227A1F-71AE-8BEF-4BF2-79D01AE18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8C8FAC-5D81-BC08-C474-C0DC45C459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D999E10-AD36-EA5C-CAB3-A1137558E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680B848-5A9A-F946-5F12-F5BE9295AB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2BEA76-8E75-71A4-A149-7A70617A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441CC0-39DD-BBC6-F514-827638662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0FABF71-2F3A-3FDD-2486-87518CF7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77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E728B4-DED7-5698-A05F-C7C5D87E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22CBEC-7A09-74F4-5191-3A7D6286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80650B1-F696-01E9-453C-EEC62EAED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B351A5-CBA9-CA4A-D4C5-F2C67C5B8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79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C4014D-E72B-2EA2-4B1D-9798E1C61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808A7A-B7EC-6C69-BF80-808222B3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EC9749-96E5-DCC3-F8DE-2666839BC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512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E4217-D80D-6DEE-9E58-54A263DF6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255396-3542-273B-5A27-BF96D4C02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2BF81F2-D4EE-BD34-5B43-041DCCDCD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9845C4-3785-CDFF-DBC6-C3CBBCAED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371F96D-64FB-339B-4A6B-671A7D327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922AE5-F04C-0C1D-BC7E-2B8BF14CB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3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41EACA-50D7-70F4-4F6F-9D4D35B98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96303F3-E30C-19B3-B4B0-57568ECC36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11C56BD-4598-B9BB-E91A-606C1A6DC3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B08E7C-509B-602F-1482-72DB6B06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DFC8F96-0921-5F41-97F0-B1BAC64DA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2C1F94B-4C74-D62E-6CE8-66160714A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6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ED480EC-FA3A-B7E5-2DC3-617360F3C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38A71B-4452-12EF-EC3F-45527C3E0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5EBE53-522E-8F79-693C-8F3C7366D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E35D6C-5008-46E3-81F9-517FA704E2CF}" type="datetimeFigureOut">
              <a:rPr lang="fr-FR" smtClean="0"/>
              <a:t>06/05/2025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22A5E3-D69A-4CFE-AF83-FDE5757860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346ECD-3A35-C0EB-3BCC-C3C3C5013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0174FE-4FF7-4164-84B2-5796C784BC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6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 7" hidden="1">
            <a:extLst>
              <a:ext uri="{FF2B5EF4-FFF2-40B4-BE49-F238E27FC236}">
                <a16:creationId xmlns:a16="http://schemas.microsoft.com/office/drawing/2014/main" id="{5CF83C6F-0F2A-FB4F-98D5-735EE0C0123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3701843260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9" imgW="7772400" imgH="10058400" progId="TCLayout.ActiveDocument.1">
                  <p:embed/>
                </p:oleObj>
              </mc:Choice>
              <mc:Fallback>
                <p:oleObj name="Diapositive think-cell" r:id="rId19" imgW="7772400" imgH="10058400" progId="TCLayout.ActiveDocument.1">
                  <p:embed/>
                  <p:pic>
                    <p:nvPicPr>
                      <p:cNvPr id="8" name="Objet 7" hidden="1">
                        <a:extLst>
                          <a:ext uri="{FF2B5EF4-FFF2-40B4-BE49-F238E27FC236}">
                            <a16:creationId xmlns:a16="http://schemas.microsoft.com/office/drawing/2014/main" id="{5CF83C6F-0F2A-FB4F-98D5-735EE0C012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F798E53-107F-468D-A86A-B9E27C8FB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93" y="538164"/>
            <a:ext cx="11218904" cy="900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116353-A2DB-400D-836D-10B770C82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793" y="1800000"/>
            <a:ext cx="11218904" cy="43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Image 9" descr="Une image contenant capture d’écran, dessin&#10;&#10;Description générée automatiquement">
            <a:extLst>
              <a:ext uri="{FF2B5EF4-FFF2-40B4-BE49-F238E27FC236}">
                <a16:creationId xmlns:a16="http://schemas.microsoft.com/office/drawing/2014/main" id="{EE6373EE-AC59-40E2-B006-52ACDEC26C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349" y="6515108"/>
            <a:ext cx="2311372" cy="30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9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838139" rtl="0" eaLnBrk="1" latinLnBrk="0" hangingPunct="1">
        <a:lnSpc>
          <a:spcPct val="100000"/>
        </a:lnSpc>
        <a:spcBef>
          <a:spcPct val="0"/>
        </a:spcBef>
        <a:buNone/>
        <a:defRPr sz="2566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3813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375" b="1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83813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375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83813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192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83813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192" kern="1200">
          <a:solidFill>
            <a:schemeClr val="tx1"/>
          </a:solidFill>
          <a:latin typeface="+mn-lt"/>
          <a:ea typeface="+mn-ea"/>
          <a:cs typeface="+mn-cs"/>
        </a:defRPr>
      </a:lvl4pPr>
      <a:lvl5pPr marL="131990" indent="-131990" algn="l" defTabSz="838139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192" kern="1200">
          <a:solidFill>
            <a:schemeClr val="tx1"/>
          </a:solidFill>
          <a:latin typeface="+mn-lt"/>
          <a:ea typeface="+mn-ea"/>
          <a:cs typeface="+mn-cs"/>
        </a:defRPr>
      </a:lvl5pPr>
      <a:lvl6pPr marL="2304882" indent="-209535" algn="l" defTabSz="838139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723952" indent="-209535" algn="l" defTabSz="838139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3143021" indent="-209535" algn="l" defTabSz="838139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562091" indent="-209535" algn="l" defTabSz="838139" rtl="0" eaLnBrk="1" latinLnBrk="0" hangingPunct="1">
        <a:lnSpc>
          <a:spcPct val="90000"/>
        </a:lnSpc>
        <a:spcBef>
          <a:spcPts val="458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1pPr>
      <a:lvl2pPr marL="419070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838139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257209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1676278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2095348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6pPr>
      <a:lvl7pPr marL="2514417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7pPr>
      <a:lvl8pPr marL="2933487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8pPr>
      <a:lvl9pPr marL="3352556" algn="l" defTabSz="838139" rtl="0" eaLnBrk="1" latinLnBrk="0" hangingPunct="1">
        <a:defRPr sz="1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t 9" hidden="1">
            <a:extLst>
              <a:ext uri="{FF2B5EF4-FFF2-40B4-BE49-F238E27FC236}">
                <a16:creationId xmlns:a16="http://schemas.microsoft.com/office/drawing/2014/main" id="{BC84DE60-71F2-DD46-9913-F1557656352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7772400" imgH="10058400" progId="TCLayout.ActiveDocument.1">
                  <p:embed/>
                </p:oleObj>
              </mc:Choice>
              <mc:Fallback>
                <p:oleObj name="Diapositive think-cell" r:id="rId4" imgW="7772400" imgH="10058400" progId="TCLayout.ActiveDocument.1">
                  <p:embed/>
                  <p:pic>
                    <p:nvPicPr>
                      <p:cNvPr id="10" name="Objet 9" hidden="1">
                        <a:extLst>
                          <a:ext uri="{FF2B5EF4-FFF2-40B4-BE49-F238E27FC236}">
                            <a16:creationId xmlns:a16="http://schemas.microsoft.com/office/drawing/2014/main" id="{BC84DE60-71F2-DD46-9913-F155765635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0D61DED2-8B42-47C4-934E-EF5A361E5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170" y="1775867"/>
            <a:ext cx="11287446" cy="989903"/>
          </a:xfrm>
        </p:spPr>
        <p:txBody>
          <a:bodyPr vert="horz"/>
          <a:lstStyle/>
          <a:p>
            <a:r>
              <a:rPr lang="fr-FR" sz="2000" dirty="0"/>
              <a:t>Propositions de scénarios</a:t>
            </a:r>
            <a:br>
              <a:rPr lang="fr-FR" sz="2000" dirty="0"/>
            </a:br>
            <a:r>
              <a:rPr lang="fr-FR" sz="2000" dirty="0"/>
              <a:t>emplacement des SERVICES rémunérateurs, DE LA SALLE </a:t>
            </a:r>
            <a:r>
              <a:rPr lang="fr-FR" sz="2000" dirty="0" err="1"/>
              <a:t>d’INTERPRéTATION</a:t>
            </a:r>
            <a:r>
              <a:rPr lang="fr-FR" sz="2000" dirty="0"/>
              <a:t> ET </a:t>
            </a:r>
            <a:r>
              <a:rPr lang="fr-FR" sz="2000" dirty="0" err="1"/>
              <a:t>DeS</a:t>
            </a:r>
            <a:r>
              <a:rPr lang="fr-FR" sz="2000" dirty="0"/>
              <a:t> ESPACES Pédagogiques</a:t>
            </a:r>
            <a:br>
              <a:rPr lang="fr-FR" sz="2800" dirty="0"/>
            </a:br>
            <a:r>
              <a:rPr lang="fr-FR" sz="1600" dirty="0"/>
              <a:t>musée national de la marine à Port-Louis</a:t>
            </a:r>
            <a:br>
              <a:rPr lang="fr-FR" sz="1600" dirty="0"/>
            </a:br>
            <a:r>
              <a:rPr lang="fr-FR" sz="1600" cap="none" dirty="0"/>
              <a:t>AVRIL 2025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FB8BF90-5C43-49F0-A69D-E8E9DF2BF1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0026" y="2738338"/>
            <a:ext cx="8909130" cy="900000"/>
          </a:xfrm>
        </p:spPr>
        <p:txBody>
          <a:bodyPr/>
          <a:lstStyle/>
          <a:p>
            <a:r>
              <a:rPr lang="fr-FR" sz="1600" b="0" dirty="0"/>
              <a:t>Département Marketing &amp; Publics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CB41A19-E2D2-46DB-80AB-911DBC7201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40" y="2372884"/>
            <a:ext cx="5794248" cy="416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6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E9CE9-2B7B-61D7-7249-0FE3A4B0B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AEE04207-D284-8918-DA4E-1807B5D1BE3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1845581" y="758756"/>
            <a:ext cx="8841490" cy="5554495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558CC767-B22A-817E-45F9-65D3F86CFE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296" y="171791"/>
            <a:ext cx="2512979" cy="4085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fr-FR" dirty="0"/>
              <a:t>Scénario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4152CA-77BC-7F8D-10A4-F0BBA316B774}"/>
              </a:ext>
            </a:extLst>
          </p:cNvPr>
          <p:cNvSpPr/>
          <p:nvPr/>
        </p:nvSpPr>
        <p:spPr>
          <a:xfrm>
            <a:off x="1867710" y="3536003"/>
            <a:ext cx="515566" cy="2320048"/>
          </a:xfrm>
          <a:prstGeom prst="rect">
            <a:avLst/>
          </a:prstGeom>
          <a:solidFill>
            <a:srgbClr val="FFFFCC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250DDD-CCEF-D5DE-4B61-81BF5133CBCB}"/>
              </a:ext>
            </a:extLst>
          </p:cNvPr>
          <p:cNvSpPr/>
          <p:nvPr/>
        </p:nvSpPr>
        <p:spPr>
          <a:xfrm rot="5400000">
            <a:off x="2647261" y="4748436"/>
            <a:ext cx="865760" cy="1349472"/>
          </a:xfrm>
          <a:prstGeom prst="rect">
            <a:avLst/>
          </a:prstGeom>
          <a:solidFill>
            <a:srgbClr val="FFFFCC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36FC84-D2EF-2386-2328-27B1BF55DA71}"/>
              </a:ext>
            </a:extLst>
          </p:cNvPr>
          <p:cNvSpPr/>
          <p:nvPr/>
        </p:nvSpPr>
        <p:spPr>
          <a:xfrm>
            <a:off x="5437759" y="3536003"/>
            <a:ext cx="437747" cy="2320048"/>
          </a:xfrm>
          <a:prstGeom prst="rect">
            <a:avLst/>
          </a:prstGeom>
          <a:solidFill>
            <a:srgbClr val="FFFFCC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622E2F-877B-A1C4-A054-9180C19D8433}"/>
              </a:ext>
            </a:extLst>
          </p:cNvPr>
          <p:cNvSpPr/>
          <p:nvPr/>
        </p:nvSpPr>
        <p:spPr>
          <a:xfrm rot="5400000">
            <a:off x="6653210" y="3719516"/>
            <a:ext cx="514353" cy="333375"/>
          </a:xfrm>
          <a:prstGeom prst="rect">
            <a:avLst/>
          </a:prstGeom>
          <a:solidFill>
            <a:srgbClr val="9966FF">
              <a:alpha val="63000"/>
            </a:srgbClr>
          </a:solidFill>
          <a:ln>
            <a:solidFill>
              <a:srgbClr val="66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879A4E-D0B6-1FC6-DA9B-4200CC681BBF}"/>
              </a:ext>
            </a:extLst>
          </p:cNvPr>
          <p:cNvSpPr txBox="1"/>
          <p:nvPr/>
        </p:nvSpPr>
        <p:spPr>
          <a:xfrm>
            <a:off x="4984722" y="3817636"/>
            <a:ext cx="1741743" cy="276999"/>
          </a:xfrm>
          <a:prstGeom prst="rect">
            <a:avLst/>
          </a:prstGeom>
          <a:solidFill>
            <a:schemeClr val="bg1"/>
          </a:solidFill>
          <a:ln w="19050" cap="rnd">
            <a:solidFill>
              <a:srgbClr val="6600FF"/>
            </a:solidFill>
          </a:ln>
        </p:spPr>
        <p:txBody>
          <a:bodyPr vert="horz" wrap="square" rtlCol="0">
            <a:spAutoFit/>
          </a:bodyPr>
          <a:lstStyle/>
          <a:p>
            <a:r>
              <a:rPr lang="fr-FR" sz="1200" dirty="0">
                <a:solidFill>
                  <a:srgbClr val="6600FF"/>
                </a:solidFill>
              </a:rPr>
              <a:t>Salle d’interprétation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89AFE9-5A24-0635-9D34-B7FC1727EFB1}"/>
              </a:ext>
            </a:extLst>
          </p:cNvPr>
          <p:cNvSpPr/>
          <p:nvPr/>
        </p:nvSpPr>
        <p:spPr>
          <a:xfrm rot="5400000">
            <a:off x="4356178" y="4748436"/>
            <a:ext cx="865760" cy="1349472"/>
          </a:xfrm>
          <a:prstGeom prst="rect">
            <a:avLst/>
          </a:prstGeom>
          <a:solidFill>
            <a:srgbClr val="FFFFCC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CABDEF-473F-7316-0305-D03C0DF3C4C1}"/>
              </a:ext>
            </a:extLst>
          </p:cNvPr>
          <p:cNvSpPr/>
          <p:nvPr/>
        </p:nvSpPr>
        <p:spPr>
          <a:xfrm rot="5400000">
            <a:off x="6846093" y="2597945"/>
            <a:ext cx="461964" cy="771524"/>
          </a:xfrm>
          <a:prstGeom prst="rect">
            <a:avLst/>
          </a:prstGeom>
          <a:solidFill>
            <a:schemeClr val="accent4">
              <a:lumMod val="20000"/>
              <a:lumOff val="80000"/>
              <a:alpha val="63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9B623DE-83D1-E26A-6B0B-F4A0086E53A5}"/>
              </a:ext>
            </a:extLst>
          </p:cNvPr>
          <p:cNvSpPr txBox="1"/>
          <p:nvPr/>
        </p:nvSpPr>
        <p:spPr>
          <a:xfrm>
            <a:off x="6577584" y="2381765"/>
            <a:ext cx="920561" cy="307777"/>
          </a:xfrm>
          <a:prstGeom prst="rect">
            <a:avLst/>
          </a:prstGeom>
          <a:solidFill>
            <a:schemeClr val="bg1"/>
          </a:solidFill>
          <a:ln w="19050" cap="rnd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4">
                    <a:lumMod val="75000"/>
                  </a:schemeClr>
                </a:solidFill>
              </a:rPr>
              <a:t>Boutique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701002-2B82-2602-891C-6518475CCFCA}"/>
              </a:ext>
            </a:extLst>
          </p:cNvPr>
          <p:cNvSpPr/>
          <p:nvPr/>
        </p:nvSpPr>
        <p:spPr>
          <a:xfrm>
            <a:off x="6750186" y="4171950"/>
            <a:ext cx="729575" cy="428625"/>
          </a:xfrm>
          <a:prstGeom prst="rect">
            <a:avLst/>
          </a:prstGeom>
          <a:solidFill>
            <a:schemeClr val="accent5">
              <a:lumMod val="20000"/>
              <a:lumOff val="80000"/>
              <a:alpha val="63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94C5E8A-B029-DC27-2CAE-8E0D66FB6D2D}"/>
              </a:ext>
            </a:extLst>
          </p:cNvPr>
          <p:cNvSpPr txBox="1"/>
          <p:nvPr/>
        </p:nvSpPr>
        <p:spPr>
          <a:xfrm>
            <a:off x="7611515" y="4215509"/>
            <a:ext cx="1732510" cy="307777"/>
          </a:xfrm>
          <a:prstGeom prst="rect">
            <a:avLst/>
          </a:prstGeom>
          <a:solidFill>
            <a:schemeClr val="bg1"/>
          </a:solidFill>
          <a:ln w="19050" cap="rnd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5"/>
                </a:solidFill>
              </a:rPr>
              <a:t>Salle de médiation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E3C19F-2A57-0D4B-DD7D-0F3C5792FD0F}"/>
              </a:ext>
            </a:extLst>
          </p:cNvPr>
          <p:cNvSpPr/>
          <p:nvPr/>
        </p:nvSpPr>
        <p:spPr>
          <a:xfrm rot="21359678">
            <a:off x="7115175" y="3614301"/>
            <a:ext cx="350869" cy="520988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1C566FC-E71A-05CB-F064-65A37B0226CA}"/>
              </a:ext>
            </a:extLst>
          </p:cNvPr>
          <p:cNvSpPr txBox="1"/>
          <p:nvPr/>
        </p:nvSpPr>
        <p:spPr>
          <a:xfrm>
            <a:off x="7498145" y="3604747"/>
            <a:ext cx="933856" cy="307777"/>
          </a:xfrm>
          <a:prstGeom prst="rect">
            <a:avLst/>
          </a:prstGeom>
          <a:solidFill>
            <a:schemeClr val="bg1"/>
          </a:solidFill>
          <a:ln w="19050" cap="rnd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C000"/>
                </a:solidFill>
              </a:rPr>
              <a:t>Billetterie</a:t>
            </a:r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98162E80-3649-D984-EC8F-5933C9540CBF}"/>
              </a:ext>
            </a:extLst>
          </p:cNvPr>
          <p:cNvSpPr/>
          <p:nvPr/>
        </p:nvSpPr>
        <p:spPr>
          <a:xfrm rot="5400000">
            <a:off x="3567909" y="4275181"/>
            <a:ext cx="652476" cy="12251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6480C63-DDA0-30EC-C0BB-64C14EDF7AFC}"/>
              </a:ext>
            </a:extLst>
          </p:cNvPr>
          <p:cNvSpPr txBox="1"/>
          <p:nvPr/>
        </p:nvSpPr>
        <p:spPr>
          <a:xfrm>
            <a:off x="3597479" y="4751877"/>
            <a:ext cx="61264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Entrée</a:t>
            </a:r>
          </a:p>
        </p:txBody>
      </p:sp>
      <p:cxnSp>
        <p:nvCxnSpPr>
          <p:cNvPr id="26" name="Connecteur : en angle 25">
            <a:extLst>
              <a:ext uri="{FF2B5EF4-FFF2-40B4-BE49-F238E27FC236}">
                <a16:creationId xmlns:a16="http://schemas.microsoft.com/office/drawing/2014/main" id="{4C8DDDC3-514E-0371-61A9-63B1B32119F3}"/>
              </a:ext>
            </a:extLst>
          </p:cNvPr>
          <p:cNvCxnSpPr>
            <a:cxnSpLocks/>
          </p:cNvCxnSpPr>
          <p:nvPr/>
        </p:nvCxnSpPr>
        <p:spPr>
          <a:xfrm rot="10800000" flipV="1">
            <a:off x="6910387" y="3441495"/>
            <a:ext cx="1133075" cy="513384"/>
          </a:xfrm>
          <a:prstGeom prst="bentConnector3">
            <a:avLst>
              <a:gd name="adj1" fmla="val 74210"/>
            </a:avLst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 : en angle 32">
            <a:extLst>
              <a:ext uri="{FF2B5EF4-FFF2-40B4-BE49-F238E27FC236}">
                <a16:creationId xmlns:a16="http://schemas.microsoft.com/office/drawing/2014/main" id="{AC962EE7-1428-56E3-23B5-46F21A797347}"/>
              </a:ext>
            </a:extLst>
          </p:cNvPr>
          <p:cNvCxnSpPr>
            <a:cxnSpLocks/>
          </p:cNvCxnSpPr>
          <p:nvPr/>
        </p:nvCxnSpPr>
        <p:spPr>
          <a:xfrm rot="10800000">
            <a:off x="6096000" y="3460109"/>
            <a:ext cx="828440" cy="494768"/>
          </a:xfrm>
          <a:prstGeom prst="bentConnector3">
            <a:avLst>
              <a:gd name="adj1" fmla="val 699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 : en angle 39">
            <a:extLst>
              <a:ext uri="{FF2B5EF4-FFF2-40B4-BE49-F238E27FC236}">
                <a16:creationId xmlns:a16="http://schemas.microsoft.com/office/drawing/2014/main" id="{527AE78E-1A1B-C5A7-9B46-D4EBDF53822B}"/>
              </a:ext>
            </a:extLst>
          </p:cNvPr>
          <p:cNvCxnSpPr>
            <a:cxnSpLocks/>
          </p:cNvCxnSpPr>
          <p:nvPr/>
        </p:nvCxnSpPr>
        <p:spPr>
          <a:xfrm>
            <a:off x="6177280" y="3129280"/>
            <a:ext cx="1787793" cy="205277"/>
          </a:xfrm>
          <a:prstGeom prst="bentConnector3">
            <a:avLst>
              <a:gd name="adj1" fmla="val 50000"/>
            </a:avLst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 : en angle 54">
            <a:extLst>
              <a:ext uri="{FF2B5EF4-FFF2-40B4-BE49-F238E27FC236}">
                <a16:creationId xmlns:a16="http://schemas.microsoft.com/office/drawing/2014/main" id="{24D6E1BA-3084-E4A4-45D7-D433C9B197A2}"/>
              </a:ext>
            </a:extLst>
          </p:cNvPr>
          <p:cNvCxnSpPr>
            <a:cxnSpLocks/>
            <a:endCxn id="15" idx="3"/>
          </p:cNvCxnSpPr>
          <p:nvPr/>
        </p:nvCxnSpPr>
        <p:spPr>
          <a:xfrm rot="5400000">
            <a:off x="6593693" y="2191572"/>
            <a:ext cx="1506500" cy="539735"/>
          </a:xfrm>
          <a:prstGeom prst="bentConnector3">
            <a:avLst>
              <a:gd name="adj1" fmla="val 107913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 : en angle 61">
            <a:extLst>
              <a:ext uri="{FF2B5EF4-FFF2-40B4-BE49-F238E27FC236}">
                <a16:creationId xmlns:a16="http://schemas.microsoft.com/office/drawing/2014/main" id="{C8B4E2FD-95AA-08D2-0DB1-E294F7964958}"/>
              </a:ext>
            </a:extLst>
          </p:cNvPr>
          <p:cNvCxnSpPr>
            <a:cxnSpLocks/>
          </p:cNvCxnSpPr>
          <p:nvPr/>
        </p:nvCxnSpPr>
        <p:spPr>
          <a:xfrm rot="10800000">
            <a:off x="6247584" y="4489093"/>
            <a:ext cx="1022372" cy="3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BB75A4A8-4140-2C7D-05F8-58BDEDD5683F}"/>
              </a:ext>
            </a:extLst>
          </p:cNvPr>
          <p:cNvSpPr txBox="1"/>
          <p:nvPr/>
        </p:nvSpPr>
        <p:spPr>
          <a:xfrm>
            <a:off x="5962716" y="3069891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Flux sortie 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D013E0CB-EFB8-8FDC-5B62-E68E6A197358}"/>
              </a:ext>
            </a:extLst>
          </p:cNvPr>
          <p:cNvSpPr txBox="1"/>
          <p:nvPr/>
        </p:nvSpPr>
        <p:spPr>
          <a:xfrm>
            <a:off x="5962716" y="3528234"/>
            <a:ext cx="8226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Flux entrée 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D2DB9A15-E704-24B4-EF55-2A7B901703C9}"/>
              </a:ext>
            </a:extLst>
          </p:cNvPr>
          <p:cNvSpPr txBox="1"/>
          <p:nvPr/>
        </p:nvSpPr>
        <p:spPr>
          <a:xfrm>
            <a:off x="5759134" y="4507682"/>
            <a:ext cx="10262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Flux médiation 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9D78C639-75E0-50E5-0EFE-4BBB69BAFE1D}"/>
              </a:ext>
            </a:extLst>
          </p:cNvPr>
          <p:cNvSpPr txBox="1"/>
          <p:nvPr/>
        </p:nvSpPr>
        <p:spPr>
          <a:xfrm>
            <a:off x="7530340" y="1939721"/>
            <a:ext cx="667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Flux WC </a:t>
            </a:r>
          </a:p>
        </p:txBody>
      </p:sp>
    </p:spTree>
    <p:extLst>
      <p:ext uri="{BB962C8B-B14F-4D97-AF65-F5344CB8AC3E}">
        <p14:creationId xmlns:p14="http://schemas.microsoft.com/office/powerpoint/2010/main" val="38961190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usée National de la Marine">
  <a:themeElements>
    <a:clrScheme name="Musée National de la Marine">
      <a:dk1>
        <a:srgbClr val="000000"/>
      </a:dk1>
      <a:lt1>
        <a:srgbClr val="FFFFFF"/>
      </a:lt1>
      <a:dk2>
        <a:srgbClr val="2C5697"/>
      </a:dk2>
      <a:lt2>
        <a:srgbClr val="FFFFFF"/>
      </a:lt2>
      <a:accent1>
        <a:srgbClr val="E32780"/>
      </a:accent1>
      <a:accent2>
        <a:srgbClr val="F59C30"/>
      </a:accent2>
      <a:accent3>
        <a:srgbClr val="E84734"/>
      </a:accent3>
      <a:accent4>
        <a:srgbClr val="19B6C3"/>
      </a:accent4>
      <a:accent5>
        <a:srgbClr val="F4CC4B"/>
      </a:accent5>
      <a:accent6>
        <a:srgbClr val="E32780"/>
      </a:accent6>
      <a:hlink>
        <a:srgbClr val="000000"/>
      </a:hlink>
      <a:folHlink>
        <a:srgbClr val="2C569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NM Template PowerPoint v1.potx" id="{A4570548-14D0-45E8-BBEA-4D91D3900C19}" vid="{A1077E19-956A-44B5-BF3B-004CAE20B29D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82</Words>
  <Application>Microsoft Office PowerPoint</Application>
  <PresentationFormat>Grand écran</PresentationFormat>
  <Paragraphs>16</Paragraphs>
  <Slides>2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Calibri</vt:lpstr>
      <vt:lpstr>Thème Office</vt:lpstr>
      <vt:lpstr>Musée National de la Marine</vt:lpstr>
      <vt:lpstr>Diapositive think-cell</vt:lpstr>
      <vt:lpstr>Propositions de scénarios emplacement des SERVICES rémunérateurs, DE LA SALLE d’INTERPRéTATION ET DeS ESPACES Pédagogiques musée national de la marine à Port-Louis AVRIL 2025</vt:lpstr>
      <vt:lpstr>Présentation PowerPoint</vt:lpstr>
    </vt:vector>
  </TitlesOfParts>
  <Company>Musée national de la Marine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Lucie AERTS</dc:creator>
  <cp:lastModifiedBy>Camille POMAN DE CHANGY</cp:lastModifiedBy>
  <cp:revision>63</cp:revision>
  <dcterms:created xsi:type="dcterms:W3CDTF">2025-04-24T13:17:18Z</dcterms:created>
  <dcterms:modified xsi:type="dcterms:W3CDTF">2025-05-06T16:25:34Z</dcterms:modified>
</cp:coreProperties>
</file>